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02"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e42e23854a_3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e42e23854a_3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e41d8b0187_4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e41d8b0187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e42e23854a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e42e23854a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e42e23854a_3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e42e23854a_3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e41d8b0187_4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e41d8b0187_4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e42e23854a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e42e23854a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e41d30c9bd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e41d30c9bd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e41d8b0187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e41d8b0187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e41d8b0187_4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e41d8b0187_4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e41d30c9bd_8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e41d30c9bd_8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e41d8b0187_1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e41d8b0187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e41d30c9bd_1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e41d30c9bd_1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e41d8b0187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e41d8b0187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e41d30c9bd_2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e41d30c9bd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e41d30c9bd_2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e41d30c9bd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cholar.google.com/citations?user=bwQgsbcAAAAJ&amp;hl=e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rucN0B7PpVA"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8" Type="http://schemas.openxmlformats.org/officeDocument/2006/relationships/hyperlink" Target="https://doi.org/10.1057/s41599-021-00855-1" TargetMode="External"/><Relationship Id="rId3" Type="http://schemas.openxmlformats.org/officeDocument/2006/relationships/hyperlink" Target="http://bit.ly/3wof6VM" TargetMode="External"/><Relationship Id="rId7" Type="http://schemas.openxmlformats.org/officeDocument/2006/relationships/hyperlink" Target="https://doi.org/10.1609/icwsm.v14i1.7336"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doi.org/10.1007/978-3-319-13734-6" TargetMode="External"/><Relationship Id="rId5" Type="http://schemas.openxmlformats.org/officeDocument/2006/relationships/hyperlink" Target="https://doi.org/10.1098/rsos.171274" TargetMode="External"/><Relationship Id="rId4" Type="http://schemas.openxmlformats.org/officeDocument/2006/relationships/hyperlink" Target="https://bit.ly/3Ft0fxe"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491475" y="736525"/>
            <a:ext cx="4618800" cy="2830500"/>
          </a:xfrm>
          <a:prstGeom prst="rect">
            <a:avLst/>
          </a:prstGeom>
        </p:spPr>
        <p:txBody>
          <a:bodyPr spcFirstLastPara="1" wrap="square" lIns="91425" tIns="91425" rIns="91425" bIns="91425" anchor="b" anchorCtr="0">
            <a:noAutofit/>
          </a:bodyPr>
          <a:lstStyle/>
          <a:p>
            <a:pPr marL="0" lvl="0" indent="0" algn="l" rtl="0">
              <a:lnSpc>
                <a:spcPct val="80000"/>
              </a:lnSpc>
              <a:spcBef>
                <a:spcPts val="0"/>
              </a:spcBef>
              <a:spcAft>
                <a:spcPts val="0"/>
              </a:spcAft>
              <a:buSzPts val="990"/>
              <a:buNone/>
            </a:pPr>
            <a:endParaRPr sz="5280" b="1">
              <a:solidFill>
                <a:srgbClr val="1CD760"/>
              </a:solidFill>
            </a:endParaRPr>
          </a:p>
          <a:p>
            <a:pPr marL="0" lvl="0" indent="0" algn="l" rtl="0">
              <a:lnSpc>
                <a:spcPct val="80000"/>
              </a:lnSpc>
              <a:spcBef>
                <a:spcPts val="0"/>
              </a:spcBef>
              <a:spcAft>
                <a:spcPts val="0"/>
              </a:spcAft>
              <a:buSzPts val="990"/>
              <a:buNone/>
            </a:pPr>
            <a:r>
              <a:rPr lang="en" sz="9800" b="1">
                <a:solidFill>
                  <a:srgbClr val="1CD760"/>
                </a:solidFill>
              </a:rPr>
              <a:t>Bad </a:t>
            </a:r>
            <a:endParaRPr sz="9800" b="1">
              <a:solidFill>
                <a:srgbClr val="1CD760"/>
              </a:solidFill>
            </a:endParaRPr>
          </a:p>
          <a:p>
            <a:pPr marL="0" lvl="0" indent="0" algn="l" rtl="0">
              <a:lnSpc>
                <a:spcPct val="80000"/>
              </a:lnSpc>
              <a:spcBef>
                <a:spcPts val="0"/>
              </a:spcBef>
              <a:spcAft>
                <a:spcPts val="0"/>
              </a:spcAft>
              <a:buSzPts val="990"/>
              <a:buNone/>
            </a:pPr>
            <a:r>
              <a:rPr lang="en" sz="9800" b="1">
                <a:solidFill>
                  <a:srgbClr val="1CD760"/>
                </a:solidFill>
              </a:rPr>
              <a:t>Bunny</a:t>
            </a:r>
            <a:endParaRPr sz="8050" b="1"/>
          </a:p>
        </p:txBody>
      </p:sp>
      <p:sp>
        <p:nvSpPr>
          <p:cNvPr id="55" name="Google Shape;55;p13"/>
          <p:cNvSpPr txBox="1">
            <a:spLocks noGrp="1"/>
          </p:cNvSpPr>
          <p:nvPr>
            <p:ph type="subTitle" idx="1"/>
          </p:nvPr>
        </p:nvSpPr>
        <p:spPr>
          <a:xfrm>
            <a:off x="513025" y="3904625"/>
            <a:ext cx="4147200" cy="1041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275"/>
              <a:buFont typeface="Arial"/>
              <a:buNone/>
            </a:pPr>
            <a:r>
              <a:rPr lang="en" sz="1100" b="1">
                <a:solidFill>
                  <a:schemeClr val="dk1"/>
                </a:solidFill>
                <a:uFill>
                  <a:noFill/>
                </a:uFill>
                <a:hlinkClick r:id="rId3">
                  <a:extLst>
                    <a:ext uri="{A12FA001-AC4F-418D-AE19-62706E023703}">
                      <ahyp:hlinkClr xmlns:ahyp="http://schemas.microsoft.com/office/drawing/2018/hyperlinkcolor" val="tx"/>
                    </a:ext>
                  </a:extLst>
                </a:hlinkClick>
              </a:rPr>
              <a:t>Mario Morales</a:t>
            </a:r>
            <a:endParaRPr sz="1100" b="1">
              <a:solidFill>
                <a:schemeClr val="dk1"/>
              </a:solidFill>
            </a:endParaRPr>
          </a:p>
          <a:p>
            <a:pPr marL="0" marR="0" lvl="0" indent="0" algn="l" rtl="0">
              <a:lnSpc>
                <a:spcPct val="115000"/>
              </a:lnSpc>
              <a:spcBef>
                <a:spcPts val="0"/>
              </a:spcBef>
              <a:spcAft>
                <a:spcPts val="0"/>
              </a:spcAft>
              <a:buSzPts val="275"/>
              <a:buNone/>
            </a:pPr>
            <a:r>
              <a:rPr lang="en" sz="1100" b="1">
                <a:solidFill>
                  <a:schemeClr val="dk1"/>
                </a:solidFill>
              </a:rPr>
              <a:t>Regan Smock</a:t>
            </a:r>
            <a:endParaRPr sz="1100" b="1">
              <a:solidFill>
                <a:schemeClr val="dk1"/>
              </a:solidFill>
            </a:endParaRPr>
          </a:p>
          <a:p>
            <a:pPr marL="0" lvl="0" indent="0" algn="l" rtl="0">
              <a:lnSpc>
                <a:spcPct val="115000"/>
              </a:lnSpc>
              <a:spcBef>
                <a:spcPts val="0"/>
              </a:spcBef>
              <a:spcAft>
                <a:spcPts val="0"/>
              </a:spcAft>
              <a:buSzPts val="275"/>
              <a:buNone/>
            </a:pPr>
            <a:r>
              <a:rPr lang="en" sz="1100" b="1">
                <a:solidFill>
                  <a:schemeClr val="dk1"/>
                </a:solidFill>
              </a:rPr>
              <a:t>Bea Treena Macasaet</a:t>
            </a:r>
            <a:endParaRPr sz="1100" b="1">
              <a:solidFill>
                <a:schemeClr val="dk1"/>
              </a:solidFill>
            </a:endParaRPr>
          </a:p>
          <a:p>
            <a:pPr marL="0" lvl="0" indent="0" algn="l" rtl="0">
              <a:lnSpc>
                <a:spcPct val="115000"/>
              </a:lnSpc>
              <a:spcBef>
                <a:spcPts val="0"/>
              </a:spcBef>
              <a:spcAft>
                <a:spcPts val="0"/>
              </a:spcAft>
              <a:buClr>
                <a:schemeClr val="dk1"/>
              </a:buClr>
              <a:buSzPts val="275"/>
              <a:buFont typeface="Arial"/>
              <a:buNone/>
            </a:pPr>
            <a:r>
              <a:rPr lang="en" sz="1100" b="1">
                <a:solidFill>
                  <a:schemeClr val="dk1"/>
                </a:solidFill>
              </a:rPr>
              <a:t>Gong Zhang</a:t>
            </a:r>
            <a:endParaRPr sz="1100" b="1">
              <a:solidFill>
                <a:schemeClr val="dk1"/>
              </a:solidFill>
            </a:endParaRPr>
          </a:p>
        </p:txBody>
      </p:sp>
      <p:pic>
        <p:nvPicPr>
          <p:cNvPr id="56" name="Google Shape;56;p13"/>
          <p:cNvPicPr preferRelativeResize="0"/>
          <p:nvPr/>
        </p:nvPicPr>
        <p:blipFill>
          <a:blip r:embed="rId4">
            <a:alphaModFix/>
          </a:blip>
          <a:stretch>
            <a:fillRect/>
          </a:stretch>
        </p:blipFill>
        <p:spPr>
          <a:xfrm>
            <a:off x="7456800" y="456263"/>
            <a:ext cx="1041675" cy="1041675"/>
          </a:xfrm>
          <a:prstGeom prst="rect">
            <a:avLst/>
          </a:prstGeom>
          <a:noFill/>
          <a:ln>
            <a:noFill/>
          </a:ln>
        </p:spPr>
      </p:pic>
      <p:pic>
        <p:nvPicPr>
          <p:cNvPr id="57" name="Google Shape;57;p13"/>
          <p:cNvPicPr preferRelativeResize="0"/>
          <p:nvPr/>
        </p:nvPicPr>
        <p:blipFill>
          <a:blip r:embed="rId5">
            <a:alphaModFix/>
          </a:blip>
          <a:stretch>
            <a:fillRect/>
          </a:stretch>
        </p:blipFill>
        <p:spPr>
          <a:xfrm>
            <a:off x="5901625" y="2592536"/>
            <a:ext cx="2925150" cy="2353688"/>
          </a:xfrm>
          <a:prstGeom prst="rect">
            <a:avLst/>
          </a:prstGeom>
          <a:noFill/>
          <a:ln>
            <a:noFill/>
          </a:ln>
        </p:spPr>
      </p:pic>
      <p:pic>
        <p:nvPicPr>
          <p:cNvPr id="58" name="Google Shape;58;p13"/>
          <p:cNvPicPr preferRelativeResize="0"/>
          <p:nvPr/>
        </p:nvPicPr>
        <p:blipFill>
          <a:blip r:embed="rId6">
            <a:alphaModFix/>
          </a:blip>
          <a:stretch>
            <a:fillRect/>
          </a:stretch>
        </p:blipFill>
        <p:spPr>
          <a:xfrm>
            <a:off x="6286362" y="1255125"/>
            <a:ext cx="1337400" cy="1337400"/>
          </a:xfrm>
          <a:prstGeom prst="rect">
            <a:avLst/>
          </a:prstGeom>
          <a:noFill/>
          <a:ln>
            <a:noFill/>
          </a:ln>
        </p:spPr>
      </p:pic>
      <p:sp>
        <p:nvSpPr>
          <p:cNvPr id="59" name="Google Shape;59;p13"/>
          <p:cNvSpPr txBox="1"/>
          <p:nvPr/>
        </p:nvSpPr>
        <p:spPr>
          <a:xfrm>
            <a:off x="732225" y="456263"/>
            <a:ext cx="3000000" cy="6378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3680" b="1">
                <a:solidFill>
                  <a:schemeClr val="dk1"/>
                </a:solidFill>
              </a:rPr>
              <a:t>Analysis of</a:t>
            </a:r>
            <a:endParaRPr/>
          </a:p>
        </p:txBody>
      </p:sp>
      <p:sp>
        <p:nvSpPr>
          <p:cNvPr id="60" name="Google Shape;60;p13"/>
          <p:cNvSpPr txBox="1"/>
          <p:nvPr/>
        </p:nvSpPr>
        <p:spPr>
          <a:xfrm>
            <a:off x="513025" y="3377900"/>
            <a:ext cx="1760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dk1"/>
                </a:solidFill>
              </a:rPr>
              <a:t>SICSS-IAS</a:t>
            </a:r>
            <a:endParaRPr sz="1100" b="1">
              <a:solidFill>
                <a:schemeClr val="dk1"/>
              </a:solidFill>
            </a:endParaRPr>
          </a:p>
          <a:p>
            <a:pPr marL="0" lvl="0" indent="0" algn="l" rtl="0">
              <a:spcBef>
                <a:spcPts val="0"/>
              </a:spcBef>
              <a:spcAft>
                <a:spcPts val="0"/>
              </a:spcAft>
              <a:buNone/>
            </a:pPr>
            <a:r>
              <a:rPr lang="en" sz="1100" b="1">
                <a:solidFill>
                  <a:schemeClr val="dk1"/>
                </a:solidFill>
              </a:rPr>
              <a:t>June 22, 2023</a:t>
            </a:r>
            <a:endParaRPr sz="1100" b="1">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311700" y="1988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Bad Bunny’s similarity circle</a:t>
            </a:r>
            <a:endParaRPr/>
          </a:p>
        </p:txBody>
      </p:sp>
      <p:sp>
        <p:nvSpPr>
          <p:cNvPr id="137" name="Google Shape;137;p22"/>
          <p:cNvSpPr txBox="1">
            <a:spLocks noGrp="1"/>
          </p:cNvSpPr>
          <p:nvPr>
            <p:ph type="title"/>
          </p:nvPr>
        </p:nvSpPr>
        <p:spPr>
          <a:xfrm>
            <a:off x="451550" y="67040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320"/>
              <a:t>Betweenness centrality</a:t>
            </a:r>
            <a:endParaRPr sz="1320"/>
          </a:p>
        </p:txBody>
      </p:sp>
      <p:pic>
        <p:nvPicPr>
          <p:cNvPr id="138" name="Google Shape;138;p22"/>
          <p:cNvPicPr preferRelativeResize="0"/>
          <p:nvPr/>
        </p:nvPicPr>
        <p:blipFill>
          <a:blip r:embed="rId3">
            <a:alphaModFix/>
          </a:blip>
          <a:stretch>
            <a:fillRect/>
          </a:stretch>
        </p:blipFill>
        <p:spPr>
          <a:xfrm>
            <a:off x="451550" y="1630450"/>
            <a:ext cx="3731050" cy="3232976"/>
          </a:xfrm>
          <a:prstGeom prst="rect">
            <a:avLst/>
          </a:prstGeom>
          <a:noFill/>
          <a:ln>
            <a:noFill/>
          </a:ln>
        </p:spPr>
      </p:pic>
      <p:pic>
        <p:nvPicPr>
          <p:cNvPr id="139" name="Google Shape;139;p22"/>
          <p:cNvPicPr preferRelativeResize="0"/>
          <p:nvPr/>
        </p:nvPicPr>
        <p:blipFill>
          <a:blip r:embed="rId4">
            <a:alphaModFix/>
          </a:blip>
          <a:stretch>
            <a:fillRect/>
          </a:stretch>
        </p:blipFill>
        <p:spPr>
          <a:xfrm>
            <a:off x="4253722" y="771500"/>
            <a:ext cx="4512704" cy="4091926"/>
          </a:xfrm>
          <a:prstGeom prst="rect">
            <a:avLst/>
          </a:prstGeom>
          <a:noFill/>
          <a:ln>
            <a:noFill/>
          </a:ln>
        </p:spPr>
      </p:pic>
      <p:sp>
        <p:nvSpPr>
          <p:cNvPr id="140" name="Google Shape;140;p22"/>
          <p:cNvSpPr txBox="1"/>
          <p:nvPr/>
        </p:nvSpPr>
        <p:spPr>
          <a:xfrm>
            <a:off x="4253725" y="882850"/>
            <a:ext cx="290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Just for fun…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311700" y="445025"/>
            <a:ext cx="4260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3000"/>
              <a:buFont typeface="Arial"/>
              <a:buNone/>
            </a:pPr>
            <a:r>
              <a:rPr lang="en" sz="3000" b="1">
                <a:solidFill>
                  <a:srgbClr val="1CD760"/>
                </a:solidFill>
              </a:rPr>
              <a:t>Conclusions</a:t>
            </a:r>
            <a:endParaRPr/>
          </a:p>
        </p:txBody>
      </p:sp>
      <p:sp>
        <p:nvSpPr>
          <p:cNvPr id="146" name="Google Shape;146;p23"/>
          <p:cNvSpPr txBox="1">
            <a:spLocks noGrp="1"/>
          </p:cNvSpPr>
          <p:nvPr>
            <p:ph type="body" idx="1"/>
          </p:nvPr>
        </p:nvSpPr>
        <p:spPr>
          <a:xfrm>
            <a:off x="311700" y="1266700"/>
            <a:ext cx="8520600" cy="3302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b="1"/>
              <a:t>Spatial analysis:</a:t>
            </a:r>
            <a:r>
              <a:rPr lang="en"/>
              <a:t> Centered in Puerto Rico and radiating outward, he has a wide influence in Latin American countries, where people speaks mainly Spanish, like Cuba, Honduras, Paraguay, EI Salvador, Guatemala, Mexico, Peru, etc.</a:t>
            </a:r>
            <a:endParaRPr/>
          </a:p>
          <a:p>
            <a:pPr marL="0" lvl="0" indent="0" algn="l" rtl="0">
              <a:spcBef>
                <a:spcPts val="1200"/>
              </a:spcBef>
              <a:spcAft>
                <a:spcPts val="0"/>
              </a:spcAft>
              <a:buClr>
                <a:schemeClr val="dk1"/>
              </a:buClr>
              <a:buSzPts val="1100"/>
              <a:buFont typeface="Arial"/>
              <a:buNone/>
            </a:pPr>
            <a:r>
              <a:rPr lang="en" b="1"/>
              <a:t>Textual analysis: </a:t>
            </a:r>
            <a:r>
              <a:rPr lang="en"/>
              <a:t>Key descriptive insights about Bad Bunny’s sound features and lyrics showcase the music’s style. Sentiment analysis of lyrics examines the meaning of the words used in songs, with positive sentiment having a significant relationship with the popularity of songs. </a:t>
            </a:r>
            <a:endParaRPr/>
          </a:p>
          <a:p>
            <a:pPr marL="0" lvl="0" indent="0" algn="l" rtl="0">
              <a:spcBef>
                <a:spcPts val="1200"/>
              </a:spcBef>
              <a:spcAft>
                <a:spcPts val="1200"/>
              </a:spcAft>
              <a:buClr>
                <a:schemeClr val="dk1"/>
              </a:buClr>
              <a:buSzPts val="1100"/>
              <a:buFont typeface="Arial"/>
              <a:buNone/>
            </a:pPr>
            <a:r>
              <a:rPr lang="en" b="1"/>
              <a:t>Network analysis: </a:t>
            </a:r>
            <a:r>
              <a:rPr lang="en"/>
              <a:t>Bad Bunny does not seem to bridge groups of artists in his similarity network.</a:t>
            </a:r>
            <a:endParaRPr/>
          </a:p>
        </p:txBody>
      </p:sp>
      <p:pic>
        <p:nvPicPr>
          <p:cNvPr id="147" name="Google Shape;147;p23"/>
          <p:cNvPicPr preferRelativeResize="0"/>
          <p:nvPr/>
        </p:nvPicPr>
        <p:blipFill>
          <a:blip r:embed="rId3">
            <a:alphaModFix/>
          </a:blip>
          <a:stretch>
            <a:fillRect/>
          </a:stretch>
        </p:blipFill>
        <p:spPr>
          <a:xfrm>
            <a:off x="5540498" y="-12"/>
            <a:ext cx="1687700" cy="1266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1"/>
        <p:cNvGrpSpPr/>
        <p:nvPr/>
      </p:nvGrpSpPr>
      <p:grpSpPr>
        <a:xfrm>
          <a:off x="0" y="0"/>
          <a:ext cx="0" cy="0"/>
          <a:chOff x="0" y="0"/>
          <a:chExt cx="0" cy="0"/>
        </a:xfrm>
      </p:grpSpPr>
      <p:grpSp>
        <p:nvGrpSpPr>
          <p:cNvPr id="152" name="Google Shape;152;p24"/>
          <p:cNvGrpSpPr/>
          <p:nvPr/>
        </p:nvGrpSpPr>
        <p:grpSpPr>
          <a:xfrm>
            <a:off x="-25" y="310950"/>
            <a:ext cx="9144333" cy="4056175"/>
            <a:chOff x="-27" y="234585"/>
            <a:chExt cx="9834731" cy="4370879"/>
          </a:xfrm>
        </p:grpSpPr>
        <p:pic>
          <p:nvPicPr>
            <p:cNvPr id="153" name="Google Shape;153;p24"/>
            <p:cNvPicPr preferRelativeResize="0"/>
            <p:nvPr/>
          </p:nvPicPr>
          <p:blipFill rotWithShape="1">
            <a:blip r:embed="rId3">
              <a:alphaModFix/>
            </a:blip>
            <a:srcRect t="17746" r="3222" b="17415"/>
            <a:stretch/>
          </p:blipFill>
          <p:spPr>
            <a:xfrm>
              <a:off x="4922752" y="234585"/>
              <a:ext cx="2450554" cy="2166405"/>
            </a:xfrm>
            <a:prstGeom prst="rect">
              <a:avLst/>
            </a:prstGeom>
            <a:noFill/>
            <a:ln>
              <a:noFill/>
            </a:ln>
          </p:spPr>
        </p:pic>
        <p:pic>
          <p:nvPicPr>
            <p:cNvPr id="154" name="Google Shape;154;p24"/>
            <p:cNvPicPr preferRelativeResize="0"/>
            <p:nvPr/>
          </p:nvPicPr>
          <p:blipFill>
            <a:blip r:embed="rId4">
              <a:alphaModFix/>
            </a:blip>
            <a:stretch>
              <a:fillRect/>
            </a:stretch>
          </p:blipFill>
          <p:spPr>
            <a:xfrm>
              <a:off x="2461363" y="237100"/>
              <a:ext cx="2455950" cy="4368326"/>
            </a:xfrm>
            <a:prstGeom prst="rect">
              <a:avLst/>
            </a:prstGeom>
            <a:noFill/>
            <a:ln>
              <a:noFill/>
            </a:ln>
          </p:spPr>
        </p:pic>
        <p:grpSp>
          <p:nvGrpSpPr>
            <p:cNvPr id="155" name="Google Shape;155;p24"/>
            <p:cNvGrpSpPr/>
            <p:nvPr/>
          </p:nvGrpSpPr>
          <p:grpSpPr>
            <a:xfrm>
              <a:off x="7378727" y="237075"/>
              <a:ext cx="2455977" cy="4368379"/>
              <a:chOff x="10881565" y="0"/>
              <a:chExt cx="2720400" cy="4838701"/>
            </a:xfrm>
          </p:grpSpPr>
          <p:pic>
            <p:nvPicPr>
              <p:cNvPr id="156" name="Google Shape;156;p24"/>
              <p:cNvPicPr preferRelativeResize="0"/>
              <p:nvPr/>
            </p:nvPicPr>
            <p:blipFill rotWithShape="1">
              <a:blip r:embed="rId5">
                <a:alphaModFix/>
              </a:blip>
              <a:srcRect b="10338"/>
              <a:stretch/>
            </p:blipFill>
            <p:spPr>
              <a:xfrm>
                <a:off x="10881565" y="0"/>
                <a:ext cx="2720400" cy="2399626"/>
              </a:xfrm>
              <a:prstGeom prst="rect">
                <a:avLst/>
              </a:prstGeom>
              <a:noFill/>
              <a:ln>
                <a:noFill/>
              </a:ln>
            </p:spPr>
          </p:pic>
          <p:pic>
            <p:nvPicPr>
              <p:cNvPr id="157" name="Google Shape;157;p24"/>
              <p:cNvPicPr preferRelativeResize="0"/>
              <p:nvPr/>
            </p:nvPicPr>
            <p:blipFill rotWithShape="1">
              <a:blip r:embed="rId6">
                <a:alphaModFix/>
              </a:blip>
              <a:srcRect t="21906" r="8045" b="18320"/>
              <a:stretch/>
            </p:blipFill>
            <p:spPr>
              <a:xfrm flipH="1">
                <a:off x="10881565" y="2399625"/>
                <a:ext cx="2720400" cy="2439076"/>
              </a:xfrm>
              <a:prstGeom prst="rect">
                <a:avLst/>
              </a:prstGeom>
              <a:noFill/>
              <a:ln>
                <a:noFill/>
              </a:ln>
            </p:spPr>
          </p:pic>
        </p:grpSp>
        <p:pic>
          <p:nvPicPr>
            <p:cNvPr id="158" name="Google Shape;158;p24"/>
            <p:cNvPicPr preferRelativeResize="0"/>
            <p:nvPr/>
          </p:nvPicPr>
          <p:blipFill rotWithShape="1">
            <a:blip r:embed="rId7">
              <a:alphaModFix/>
            </a:blip>
            <a:srcRect l="10997" r="11937" b="9362"/>
            <a:stretch/>
          </p:blipFill>
          <p:spPr>
            <a:xfrm>
              <a:off x="-27" y="2400978"/>
              <a:ext cx="2455956" cy="2201994"/>
            </a:xfrm>
            <a:prstGeom prst="rect">
              <a:avLst/>
            </a:prstGeom>
            <a:noFill/>
            <a:ln>
              <a:noFill/>
            </a:ln>
          </p:spPr>
        </p:pic>
        <p:pic>
          <p:nvPicPr>
            <p:cNvPr id="159" name="Google Shape;159;p24"/>
            <p:cNvPicPr preferRelativeResize="0"/>
            <p:nvPr/>
          </p:nvPicPr>
          <p:blipFill rotWithShape="1">
            <a:blip r:embed="rId8">
              <a:alphaModFix/>
            </a:blip>
            <a:srcRect l="2879" t="17923" r="4518" b="19949"/>
            <a:stretch/>
          </p:blipFill>
          <p:spPr>
            <a:xfrm>
              <a:off x="-27" y="237090"/>
              <a:ext cx="2455959" cy="2201992"/>
            </a:xfrm>
            <a:prstGeom prst="rect">
              <a:avLst/>
            </a:prstGeom>
            <a:noFill/>
            <a:ln>
              <a:noFill/>
            </a:ln>
          </p:spPr>
        </p:pic>
        <p:pic>
          <p:nvPicPr>
            <p:cNvPr id="160" name="Google Shape;160;p24"/>
            <p:cNvPicPr preferRelativeResize="0"/>
            <p:nvPr/>
          </p:nvPicPr>
          <p:blipFill rotWithShape="1">
            <a:blip r:embed="rId9">
              <a:alphaModFix/>
            </a:blip>
            <a:srcRect b="4643"/>
            <a:stretch/>
          </p:blipFill>
          <p:spPr>
            <a:xfrm>
              <a:off x="4922752" y="2403469"/>
              <a:ext cx="2450554" cy="2201994"/>
            </a:xfrm>
            <a:prstGeom prst="rect">
              <a:avLst/>
            </a:prstGeom>
            <a:noFill/>
            <a:ln>
              <a:noFill/>
            </a:ln>
          </p:spPr>
        </p:pic>
      </p:grpSp>
      <p:sp>
        <p:nvSpPr>
          <p:cNvPr id="161" name="Google Shape;161;p24"/>
          <p:cNvSpPr txBox="1"/>
          <p:nvPr/>
        </p:nvSpPr>
        <p:spPr>
          <a:xfrm>
            <a:off x="0" y="4443325"/>
            <a:ext cx="9144000" cy="538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300" b="1">
                <a:solidFill>
                  <a:srgbClr val="FFC000"/>
                </a:solidFill>
                <a:highlight>
                  <a:schemeClr val="dk1"/>
                </a:highlight>
              </a:rPr>
              <a:t>THANKS SICSS-IAS FOR MAKING OUR DREAMS COME TRUE!</a:t>
            </a:r>
            <a:endParaRPr sz="2300" b="1">
              <a:solidFill>
                <a:srgbClr val="FFC000"/>
              </a:solidFill>
              <a:highlight>
                <a:schemeClr val="dk1"/>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5"/>
          <p:cNvSpPr txBox="1">
            <a:spLocks noGrp="1"/>
          </p:cNvSpPr>
          <p:nvPr>
            <p:ph type="title"/>
          </p:nvPr>
        </p:nvSpPr>
        <p:spPr>
          <a:xfrm>
            <a:off x="311700" y="445025"/>
            <a:ext cx="7865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900" b="1">
                <a:solidFill>
                  <a:srgbClr val="1CD760"/>
                </a:solidFill>
              </a:rPr>
              <a:t>A sample of Bad Bunny: Tití Me Preguntó</a:t>
            </a:r>
            <a:endParaRPr sz="2900"/>
          </a:p>
        </p:txBody>
      </p:sp>
      <p:pic>
        <p:nvPicPr>
          <p:cNvPr id="167" name="Google Shape;167;p25" descr="#TitiMePregunto #BadBunny​ #carpoolkaraoke &#10;Video Oficial de Bad Bunny &quot;Tití Me Preguntó&quot;&#10;Un Verano Sin Ti - https://www.unveranosinti.com/  &#10;&#10;World's Hottest Tour - https://worldshottesttour.com/&#10;&#10;Más de Bad Bunny:&#10;EUTDM - https://RIMAS.lnk.to/EUTDM&#10;YHLQMDLG - https://rimas.io/YHLQMDLG&#10;X100PRE - https://rimas.io/X100pre​&#10;&#10;Sigue a Bad Bunny:&#10;https://RIMAS.lnk.to/BBSPOTIFY&#10;https://RIMAS.lnk.to/BBapplemusic&#10;Instagram: https://www.instagram.com/badbunnypr​r​&#10;&#10;#BadBunny​ #UnVeranoSinTi​ #TitiMePregunto" title="Titi Me Pregunto-Bad Bunny-Lyrics in English">
            <a:hlinkClick r:id="rId3"/>
          </p:cNvPr>
          <p:cNvPicPr preferRelativeResize="0"/>
          <p:nvPr/>
        </p:nvPicPr>
        <p:blipFill>
          <a:blip r:embed="rId4">
            <a:alphaModFix/>
          </a:blip>
          <a:stretch>
            <a:fillRect/>
          </a:stretch>
        </p:blipFill>
        <p:spPr>
          <a:xfrm>
            <a:off x="1548175" y="1170125"/>
            <a:ext cx="6170858" cy="34564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10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000" b="1">
                <a:solidFill>
                  <a:srgbClr val="1CD760"/>
                </a:solidFill>
              </a:rPr>
              <a:t>Bibliography</a:t>
            </a:r>
            <a:endParaRPr/>
          </a:p>
        </p:txBody>
      </p:sp>
      <p:sp>
        <p:nvSpPr>
          <p:cNvPr id="173" name="Google Shape;173;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298450" algn="l" rtl="0">
              <a:spcBef>
                <a:spcPts val="1200"/>
              </a:spcBef>
              <a:spcAft>
                <a:spcPts val="0"/>
              </a:spcAft>
              <a:buClr>
                <a:schemeClr val="dk1"/>
              </a:buClr>
              <a:buSzPts val="1100"/>
              <a:buAutoNum type="arabicPeriod"/>
            </a:pPr>
            <a:r>
              <a:rPr lang="en" sz="1100">
                <a:solidFill>
                  <a:schemeClr val="dk1"/>
                </a:solidFill>
              </a:rPr>
              <a:t>Flores, G. Bad Bunny’s History-Making Accomplishments: A Timeline. </a:t>
            </a:r>
            <a:r>
              <a:rPr lang="en" sz="1100" i="1">
                <a:solidFill>
                  <a:schemeClr val="dk1"/>
                </a:solidFill>
              </a:rPr>
              <a:t>Billboard</a:t>
            </a:r>
            <a:r>
              <a:rPr lang="en" sz="1100">
                <a:solidFill>
                  <a:schemeClr val="dk1"/>
                </a:solidFill>
              </a:rPr>
              <a:t>. </a:t>
            </a:r>
            <a:r>
              <a:rPr lang="en" sz="1100" u="sng">
                <a:solidFill>
                  <a:schemeClr val="hlink"/>
                </a:solidFill>
                <a:hlinkClick r:id="rId3"/>
              </a:rPr>
              <a:t>http://bit.ly/3wof6VM</a:t>
            </a:r>
            <a:r>
              <a:rPr lang="en" sz="1100">
                <a:solidFill>
                  <a:schemeClr val="dk1"/>
                </a:solidFill>
              </a:rPr>
              <a:t>.</a:t>
            </a:r>
            <a:endParaRPr sz="1100">
              <a:solidFill>
                <a:schemeClr val="dk1"/>
              </a:solidFill>
            </a:endParaRPr>
          </a:p>
          <a:p>
            <a:pPr marL="457200" lvl="0" indent="-298450" algn="l" rtl="0">
              <a:spcBef>
                <a:spcPts val="0"/>
              </a:spcBef>
              <a:spcAft>
                <a:spcPts val="0"/>
              </a:spcAft>
              <a:buClr>
                <a:schemeClr val="dk1"/>
              </a:buClr>
              <a:buSzPts val="1100"/>
              <a:buAutoNum type="arabicPeriod"/>
            </a:pPr>
            <a:r>
              <a:rPr lang="en" sz="1100">
                <a:solidFill>
                  <a:schemeClr val="dk1"/>
                </a:solidFill>
              </a:rPr>
              <a:t>Beaumont-Thomas, B. How Did Bad Bunny Become the World’s Biggest Pop Star? </a:t>
            </a:r>
            <a:r>
              <a:rPr lang="en" sz="1100" i="1">
                <a:solidFill>
                  <a:schemeClr val="dk1"/>
                </a:solidFill>
              </a:rPr>
              <a:t>The Guardian</a:t>
            </a:r>
            <a:r>
              <a:rPr lang="en" sz="1100">
                <a:solidFill>
                  <a:schemeClr val="dk1"/>
                </a:solidFill>
              </a:rPr>
              <a:t>. </a:t>
            </a:r>
            <a:r>
              <a:rPr lang="en" sz="1100" u="sng">
                <a:solidFill>
                  <a:schemeClr val="hlink"/>
                </a:solidFill>
                <a:hlinkClick r:id="rId4"/>
              </a:rPr>
              <a:t>https://bit.ly/3Ft0fxe</a:t>
            </a:r>
            <a:r>
              <a:rPr lang="en" sz="1100">
                <a:solidFill>
                  <a:schemeClr val="dk1"/>
                </a:solidFill>
              </a:rPr>
              <a:t>.</a:t>
            </a:r>
            <a:endParaRPr sz="1100">
              <a:solidFill>
                <a:schemeClr val="dk1"/>
              </a:solidFill>
            </a:endParaRPr>
          </a:p>
          <a:p>
            <a:pPr marL="457200" lvl="0" indent="-298450" algn="l" rtl="0">
              <a:spcBef>
                <a:spcPts val="0"/>
              </a:spcBef>
              <a:spcAft>
                <a:spcPts val="0"/>
              </a:spcAft>
              <a:buClr>
                <a:schemeClr val="dk1"/>
              </a:buClr>
              <a:buSzPts val="1100"/>
              <a:buAutoNum type="arabicPeriod"/>
            </a:pPr>
            <a:r>
              <a:rPr lang="en" sz="1100">
                <a:solidFill>
                  <a:schemeClr val="dk1"/>
                </a:solidFill>
              </a:rPr>
              <a:t>Interiano, M.; Kazemi, K.; Wang, L.; Yang, J.; Yu, Z.; Komarova, N. L. Musical Trends and Predictability of Success in Contemporary Songs in and out of the Top Charts. </a:t>
            </a:r>
            <a:r>
              <a:rPr lang="en" sz="1100" i="1">
                <a:solidFill>
                  <a:schemeClr val="dk1"/>
                </a:solidFill>
              </a:rPr>
              <a:t>R. Soc. Open Sci.</a:t>
            </a:r>
            <a:r>
              <a:rPr lang="en" sz="1100">
                <a:solidFill>
                  <a:schemeClr val="dk1"/>
                </a:solidFill>
              </a:rPr>
              <a:t> </a:t>
            </a:r>
            <a:r>
              <a:rPr lang="en" sz="1100" b="1">
                <a:solidFill>
                  <a:schemeClr val="dk1"/>
                </a:solidFill>
              </a:rPr>
              <a:t>2018</a:t>
            </a:r>
            <a:r>
              <a:rPr lang="en" sz="1100">
                <a:solidFill>
                  <a:schemeClr val="dk1"/>
                </a:solidFill>
              </a:rPr>
              <a:t>, </a:t>
            </a:r>
            <a:r>
              <a:rPr lang="en" sz="1100" i="1">
                <a:solidFill>
                  <a:schemeClr val="dk1"/>
                </a:solidFill>
              </a:rPr>
              <a:t>5</a:t>
            </a:r>
            <a:r>
              <a:rPr lang="en" sz="1100">
                <a:solidFill>
                  <a:schemeClr val="dk1"/>
                </a:solidFill>
              </a:rPr>
              <a:t> (5). </a:t>
            </a:r>
            <a:r>
              <a:rPr lang="en" sz="1100" u="sng">
                <a:solidFill>
                  <a:schemeClr val="hlink"/>
                </a:solidFill>
                <a:hlinkClick r:id="rId5"/>
              </a:rPr>
              <a:t>https://doi.org/10.1098/rsos.171274</a:t>
            </a:r>
            <a:r>
              <a:rPr lang="en" sz="1100">
                <a:solidFill>
                  <a:schemeClr val="dk1"/>
                </a:solidFill>
              </a:rPr>
              <a:t>.</a:t>
            </a:r>
            <a:endParaRPr sz="1100">
              <a:solidFill>
                <a:schemeClr val="dk1"/>
              </a:solidFill>
            </a:endParaRPr>
          </a:p>
          <a:p>
            <a:pPr marL="457200" lvl="0" indent="-298450" algn="l" rtl="0">
              <a:spcBef>
                <a:spcPts val="0"/>
              </a:spcBef>
              <a:spcAft>
                <a:spcPts val="0"/>
              </a:spcAft>
              <a:buClr>
                <a:schemeClr val="dk1"/>
              </a:buClr>
              <a:buSzPts val="1100"/>
              <a:buAutoNum type="arabicPeriod"/>
            </a:pPr>
            <a:r>
              <a:rPr lang="en" sz="1100">
                <a:solidFill>
                  <a:schemeClr val="dk1"/>
                </a:solidFill>
              </a:rPr>
              <a:t>Askin, N.; Mauskapf, M. Cultural Attributes and Their Influence on Consumption Patterns in Popular Music. In </a:t>
            </a:r>
            <a:r>
              <a:rPr lang="en" sz="1100" i="1">
                <a:solidFill>
                  <a:schemeClr val="dk1"/>
                </a:solidFill>
              </a:rPr>
              <a:t>Social Informatics. 6th International Conference, SocInfo</a:t>
            </a:r>
            <a:r>
              <a:rPr lang="en" sz="1100">
                <a:solidFill>
                  <a:schemeClr val="dk1"/>
                </a:solidFill>
              </a:rPr>
              <a:t>; Aiello, L. M., McFarland, D., Eds.; Springer: Barcelona, Spain, 2014; pp 508–530. </a:t>
            </a:r>
            <a:r>
              <a:rPr lang="en" sz="1100" u="sng">
                <a:solidFill>
                  <a:schemeClr val="hlink"/>
                </a:solidFill>
                <a:hlinkClick r:id="rId6"/>
              </a:rPr>
              <a:t>https://doi.org/10.1007/978-3-319-13734-6</a:t>
            </a:r>
            <a:r>
              <a:rPr lang="en" sz="1100">
                <a:solidFill>
                  <a:schemeClr val="dk1"/>
                </a:solidFill>
              </a:rPr>
              <a:t>.</a:t>
            </a:r>
            <a:endParaRPr sz="1100">
              <a:solidFill>
                <a:schemeClr val="dk1"/>
              </a:solidFill>
            </a:endParaRPr>
          </a:p>
          <a:p>
            <a:pPr marL="457200" lvl="0" indent="-298450" algn="l" rtl="0">
              <a:spcBef>
                <a:spcPts val="0"/>
              </a:spcBef>
              <a:spcAft>
                <a:spcPts val="0"/>
              </a:spcAft>
              <a:buClr>
                <a:schemeClr val="dk1"/>
              </a:buClr>
              <a:buSzPts val="1100"/>
              <a:buAutoNum type="arabicPeriod"/>
            </a:pPr>
            <a:r>
              <a:rPr lang="en" sz="1100">
                <a:solidFill>
                  <a:schemeClr val="dk1"/>
                </a:solidFill>
              </a:rPr>
              <a:t>Way, S. F.; Garcia-Gathright, J.; Cramer, H. Local Trends in Global Music Streaming. </a:t>
            </a:r>
            <a:r>
              <a:rPr lang="en" sz="1100" i="1">
                <a:solidFill>
                  <a:schemeClr val="dk1"/>
                </a:solidFill>
              </a:rPr>
              <a:t>Proc. 14th Int. AAAI Conf. Web Soc. Media, ICWSM 2020</a:t>
            </a:r>
            <a:r>
              <a:rPr lang="en" sz="1100">
                <a:solidFill>
                  <a:schemeClr val="dk1"/>
                </a:solidFill>
              </a:rPr>
              <a:t> </a:t>
            </a:r>
            <a:r>
              <a:rPr lang="en" sz="1100" b="1">
                <a:solidFill>
                  <a:schemeClr val="dk1"/>
                </a:solidFill>
              </a:rPr>
              <a:t>2020</a:t>
            </a:r>
            <a:r>
              <a:rPr lang="en" sz="1100">
                <a:solidFill>
                  <a:schemeClr val="dk1"/>
                </a:solidFill>
              </a:rPr>
              <a:t>, No. Icwsm, 705–714. </a:t>
            </a:r>
            <a:r>
              <a:rPr lang="en" sz="1100" u="sng">
                <a:solidFill>
                  <a:schemeClr val="hlink"/>
                </a:solidFill>
                <a:hlinkClick r:id="rId7"/>
              </a:rPr>
              <a:t>https://doi.org/10.1609/icwsm.v14i1.7336</a:t>
            </a:r>
            <a:r>
              <a:rPr lang="en" sz="1100">
                <a:solidFill>
                  <a:schemeClr val="dk1"/>
                </a:solidFill>
              </a:rPr>
              <a:t>.</a:t>
            </a:r>
            <a:endParaRPr sz="1100">
              <a:solidFill>
                <a:schemeClr val="dk1"/>
              </a:solidFill>
            </a:endParaRPr>
          </a:p>
          <a:p>
            <a:pPr marL="457200" lvl="0" indent="-298450" algn="l" rtl="0">
              <a:spcBef>
                <a:spcPts val="0"/>
              </a:spcBef>
              <a:spcAft>
                <a:spcPts val="0"/>
              </a:spcAft>
              <a:buClr>
                <a:schemeClr val="dk1"/>
              </a:buClr>
              <a:buSzPts val="1100"/>
              <a:buAutoNum type="arabicPeriod"/>
            </a:pPr>
            <a:r>
              <a:rPr lang="en" sz="1100">
                <a:solidFill>
                  <a:schemeClr val="dk1"/>
                </a:solidFill>
              </a:rPr>
              <a:t>Bello, P.; Garcia, D. Cultural Divergence in Popular Music: The Increasing Diversity of Music Consumption on Spotify across Countries. </a:t>
            </a:r>
            <a:r>
              <a:rPr lang="en" sz="1100" i="1">
                <a:solidFill>
                  <a:schemeClr val="dk1"/>
                </a:solidFill>
              </a:rPr>
              <a:t>Humanit. Soc. Sci. Commun.</a:t>
            </a:r>
            <a:r>
              <a:rPr lang="en" sz="1100">
                <a:solidFill>
                  <a:schemeClr val="dk1"/>
                </a:solidFill>
              </a:rPr>
              <a:t> </a:t>
            </a:r>
            <a:r>
              <a:rPr lang="en" sz="1100" b="1">
                <a:solidFill>
                  <a:schemeClr val="dk1"/>
                </a:solidFill>
              </a:rPr>
              <a:t>2021</a:t>
            </a:r>
            <a:r>
              <a:rPr lang="en" sz="1100">
                <a:solidFill>
                  <a:schemeClr val="dk1"/>
                </a:solidFill>
              </a:rPr>
              <a:t>, </a:t>
            </a:r>
            <a:r>
              <a:rPr lang="en" sz="1100" i="1">
                <a:solidFill>
                  <a:schemeClr val="dk1"/>
                </a:solidFill>
              </a:rPr>
              <a:t>8</a:t>
            </a:r>
            <a:r>
              <a:rPr lang="en" sz="1100">
                <a:solidFill>
                  <a:schemeClr val="dk1"/>
                </a:solidFill>
              </a:rPr>
              <a:t> (1). </a:t>
            </a:r>
            <a:r>
              <a:rPr lang="en" sz="1100" u="sng">
                <a:solidFill>
                  <a:schemeClr val="hlink"/>
                </a:solidFill>
                <a:hlinkClick r:id="rId8"/>
              </a:rPr>
              <a:t>https://doi.org/10.1057/s41599-021-00855-1</a:t>
            </a:r>
            <a:r>
              <a:rPr lang="en" sz="1100">
                <a:solidFill>
                  <a:schemeClr val="dk1"/>
                </a:solidFill>
              </a:rPr>
              <a: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rgbClr val="1CD760"/>
                </a:solidFill>
              </a:rPr>
              <a:t>Extras</a:t>
            </a:r>
            <a:endParaRPr>
              <a:solidFill>
                <a:srgbClr val="1CD76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a:t>Textual Analysis</a:t>
            </a:r>
            <a:endParaRPr sz="1820"/>
          </a:p>
        </p:txBody>
      </p:sp>
      <p:sp>
        <p:nvSpPr>
          <p:cNvPr id="184" name="Google Shape;184;p28"/>
          <p:cNvSpPr txBox="1">
            <a:spLocks noGrp="1"/>
          </p:cNvSpPr>
          <p:nvPr>
            <p:ph type="title"/>
          </p:nvPr>
        </p:nvSpPr>
        <p:spPr>
          <a:xfrm>
            <a:off x="311700" y="776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b="1">
                <a:solidFill>
                  <a:srgbClr val="1CD760"/>
                </a:solidFill>
              </a:rPr>
              <a:t>TF-IDF and Topic Modeling</a:t>
            </a:r>
            <a:endParaRPr sz="1820" b="1">
              <a:solidFill>
                <a:srgbClr val="1CD760"/>
              </a:solidFill>
            </a:endParaRPr>
          </a:p>
        </p:txBody>
      </p:sp>
      <p:pic>
        <p:nvPicPr>
          <p:cNvPr id="185" name="Google Shape;185;p28"/>
          <p:cNvPicPr preferRelativeResize="0"/>
          <p:nvPr/>
        </p:nvPicPr>
        <p:blipFill>
          <a:blip r:embed="rId3">
            <a:alphaModFix/>
          </a:blip>
          <a:stretch>
            <a:fillRect/>
          </a:stretch>
        </p:blipFill>
        <p:spPr>
          <a:xfrm>
            <a:off x="4572000" y="0"/>
            <a:ext cx="2789320" cy="2571750"/>
          </a:xfrm>
          <a:prstGeom prst="rect">
            <a:avLst/>
          </a:prstGeom>
          <a:noFill/>
          <a:ln>
            <a:noFill/>
          </a:ln>
        </p:spPr>
      </p:pic>
      <p:pic>
        <p:nvPicPr>
          <p:cNvPr id="186" name="Google Shape;186;p28"/>
          <p:cNvPicPr preferRelativeResize="0"/>
          <p:nvPr/>
        </p:nvPicPr>
        <p:blipFill>
          <a:blip r:embed="rId4">
            <a:alphaModFix/>
          </a:blip>
          <a:stretch>
            <a:fillRect/>
          </a:stretch>
        </p:blipFill>
        <p:spPr>
          <a:xfrm>
            <a:off x="6159199" y="2233625"/>
            <a:ext cx="2764125" cy="2819050"/>
          </a:xfrm>
          <a:prstGeom prst="rect">
            <a:avLst/>
          </a:prstGeom>
          <a:noFill/>
          <a:ln>
            <a:noFill/>
          </a:ln>
        </p:spPr>
      </p:pic>
      <p:pic>
        <p:nvPicPr>
          <p:cNvPr id="187" name="Google Shape;187;p28"/>
          <p:cNvPicPr preferRelativeResize="0"/>
          <p:nvPr/>
        </p:nvPicPr>
        <p:blipFill>
          <a:blip r:embed="rId5">
            <a:alphaModFix/>
          </a:blip>
          <a:stretch>
            <a:fillRect/>
          </a:stretch>
        </p:blipFill>
        <p:spPr>
          <a:xfrm>
            <a:off x="229326" y="1248150"/>
            <a:ext cx="4656724" cy="3666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a:off x="6492276" y="1397766"/>
            <a:ext cx="2851076" cy="2139901"/>
          </a:xfrm>
          <a:prstGeom prst="rect">
            <a:avLst/>
          </a:prstGeom>
          <a:noFill/>
          <a:ln>
            <a:noFill/>
          </a:ln>
        </p:spPr>
      </p:pic>
      <p:sp>
        <p:nvSpPr>
          <p:cNvPr id="66" name="Google Shape;66;p14"/>
          <p:cNvSpPr txBox="1">
            <a:spLocks noGrp="1"/>
          </p:cNvSpPr>
          <p:nvPr>
            <p:ph type="title"/>
          </p:nvPr>
        </p:nvSpPr>
        <p:spPr>
          <a:xfrm>
            <a:off x="311700" y="445025"/>
            <a:ext cx="4260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3000" b="1">
                <a:solidFill>
                  <a:srgbClr val="1CD760"/>
                </a:solidFill>
              </a:rPr>
              <a:t>Who is Bad Bunny?</a:t>
            </a:r>
            <a:endParaRPr sz="3000"/>
          </a:p>
        </p:txBody>
      </p:sp>
      <p:sp>
        <p:nvSpPr>
          <p:cNvPr id="67" name="Google Shape;67;p14"/>
          <p:cNvSpPr txBox="1">
            <a:spLocks noGrp="1"/>
          </p:cNvSpPr>
          <p:nvPr>
            <p:ph type="body" idx="1"/>
          </p:nvPr>
        </p:nvSpPr>
        <p:spPr>
          <a:xfrm>
            <a:off x="311700" y="1179950"/>
            <a:ext cx="6728700" cy="3638700"/>
          </a:xfrm>
          <a:prstGeom prst="rect">
            <a:avLst/>
          </a:prstGeom>
        </p:spPr>
        <p:txBody>
          <a:bodyPr spcFirstLastPara="1" wrap="square" lIns="91425" tIns="91425" rIns="91425" bIns="91425" anchor="t" anchorCtr="0">
            <a:noAutofit/>
          </a:bodyPr>
          <a:lstStyle/>
          <a:p>
            <a:pPr marL="0" lvl="0" indent="0" algn="just" rtl="0">
              <a:lnSpc>
                <a:spcPct val="200000"/>
              </a:lnSpc>
              <a:spcBef>
                <a:spcPts val="1200"/>
              </a:spcBef>
              <a:spcAft>
                <a:spcPts val="0"/>
              </a:spcAft>
              <a:buNone/>
            </a:pPr>
            <a:r>
              <a:rPr lang="en" sz="1450">
                <a:solidFill>
                  <a:schemeClr val="dk1"/>
                </a:solidFill>
              </a:rPr>
              <a:t>The most streamed artist on Spotify for the last three consecutive years and the highest grossing artist in the US in 2022.</a:t>
            </a:r>
            <a:r>
              <a:rPr lang="en" sz="1450" baseline="30000">
                <a:solidFill>
                  <a:schemeClr val="dk1"/>
                </a:solidFill>
              </a:rPr>
              <a:t>1</a:t>
            </a:r>
            <a:endParaRPr sz="1450">
              <a:solidFill>
                <a:schemeClr val="dk1"/>
              </a:solidFill>
            </a:endParaRPr>
          </a:p>
          <a:p>
            <a:pPr marL="0" lvl="0" indent="0" algn="just" rtl="0">
              <a:lnSpc>
                <a:spcPct val="200000"/>
              </a:lnSpc>
              <a:spcBef>
                <a:spcPts val="1200"/>
              </a:spcBef>
              <a:spcAft>
                <a:spcPts val="0"/>
              </a:spcAft>
              <a:buNone/>
            </a:pPr>
            <a:r>
              <a:rPr lang="en" sz="1450">
                <a:solidFill>
                  <a:schemeClr val="dk1"/>
                </a:solidFill>
              </a:rPr>
              <a:t>He has won numerous awards, including three Grammys, three Latin Grammy, and the Spotify and Apple singer of the year.</a:t>
            </a:r>
            <a:r>
              <a:rPr lang="en" sz="1450" baseline="30000">
                <a:solidFill>
                  <a:schemeClr val="dk1"/>
                </a:solidFill>
              </a:rPr>
              <a:t>1,2</a:t>
            </a:r>
            <a:endParaRPr sz="1450">
              <a:solidFill>
                <a:schemeClr val="dk1"/>
              </a:solidFill>
            </a:endParaRPr>
          </a:p>
          <a:p>
            <a:pPr marL="0" lvl="0" indent="0" algn="just" rtl="0">
              <a:lnSpc>
                <a:spcPct val="200000"/>
              </a:lnSpc>
              <a:spcBef>
                <a:spcPts val="1200"/>
              </a:spcBef>
              <a:spcAft>
                <a:spcPts val="1200"/>
              </a:spcAft>
              <a:buNone/>
            </a:pPr>
            <a:r>
              <a:rPr lang="en" sz="1450">
                <a:solidFill>
                  <a:schemeClr val="dk1"/>
                </a:solidFill>
              </a:rPr>
              <a:t>Some claim that the “superstar phenomenon” accounts for Bad Bunny’s success, others claim that users do not recognize or appreciate "quality" or "ability" in singing.</a:t>
            </a:r>
            <a:r>
              <a:rPr lang="en" sz="1450" baseline="30000">
                <a:solidFill>
                  <a:schemeClr val="dk1"/>
                </a:solidFill>
              </a:rPr>
              <a:t>3,4</a:t>
            </a:r>
            <a:endParaRPr sz="145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445025"/>
            <a:ext cx="1853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en" sz="3000" b="1">
                <a:solidFill>
                  <a:srgbClr val="1CD760"/>
                </a:solidFill>
              </a:rPr>
              <a:t>Methods</a:t>
            </a:r>
            <a:endParaRPr/>
          </a:p>
        </p:txBody>
      </p:sp>
      <p:sp>
        <p:nvSpPr>
          <p:cNvPr id="73" name="Google Shape;73;p15"/>
          <p:cNvSpPr txBox="1">
            <a:spLocks noGrp="1"/>
          </p:cNvSpPr>
          <p:nvPr>
            <p:ph type="body" idx="1"/>
          </p:nvPr>
        </p:nvSpPr>
        <p:spPr>
          <a:xfrm>
            <a:off x="311700" y="1556500"/>
            <a:ext cx="8520600" cy="3012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a:t>Spatial analysis. Using Google trends data to examine spatial distribution of Bad Bunny’s popularity by country.</a:t>
            </a:r>
            <a:endParaRPr sz="1500"/>
          </a:p>
          <a:p>
            <a:pPr marL="0" lvl="0" indent="0" algn="l" rtl="0">
              <a:spcBef>
                <a:spcPts val="1200"/>
              </a:spcBef>
              <a:spcAft>
                <a:spcPts val="0"/>
              </a:spcAft>
              <a:buNone/>
            </a:pPr>
            <a:endParaRPr sz="1500"/>
          </a:p>
          <a:p>
            <a:pPr marL="0" lvl="0" indent="0" algn="l" rtl="0">
              <a:spcBef>
                <a:spcPts val="1200"/>
              </a:spcBef>
              <a:spcAft>
                <a:spcPts val="0"/>
              </a:spcAft>
              <a:buNone/>
            </a:pPr>
            <a:r>
              <a:rPr lang="en" sz="1500"/>
              <a:t>Textual analysis: Using Google Music Lyrics and Spotify data to uncover the underlying themes and emotions in Bad Bunny’s.lyrics.</a:t>
            </a:r>
            <a:endParaRPr sz="1500"/>
          </a:p>
          <a:p>
            <a:pPr marL="0" lvl="0" indent="0" algn="l" rtl="0">
              <a:spcBef>
                <a:spcPts val="1200"/>
              </a:spcBef>
              <a:spcAft>
                <a:spcPts val="0"/>
              </a:spcAft>
              <a:buNone/>
            </a:pPr>
            <a:endParaRPr sz="1500"/>
          </a:p>
          <a:p>
            <a:pPr marL="0" lvl="0" indent="0" algn="l" rtl="0">
              <a:spcBef>
                <a:spcPts val="1200"/>
              </a:spcBef>
              <a:spcAft>
                <a:spcPts val="1200"/>
              </a:spcAft>
              <a:buNone/>
            </a:pPr>
            <a:r>
              <a:rPr lang="en" sz="1500"/>
              <a:t>Network analysis: Using Spotify data to examine the similarity and connections of Bad Bunny to other artists.</a:t>
            </a:r>
            <a:endParaRPr sz="1500"/>
          </a:p>
        </p:txBody>
      </p:sp>
      <p:pic>
        <p:nvPicPr>
          <p:cNvPr id="74" name="Google Shape;74;p15"/>
          <p:cNvPicPr preferRelativeResize="0"/>
          <p:nvPr/>
        </p:nvPicPr>
        <p:blipFill>
          <a:blip r:embed="rId3">
            <a:alphaModFix/>
          </a:blip>
          <a:stretch>
            <a:fillRect/>
          </a:stretch>
        </p:blipFill>
        <p:spPr>
          <a:xfrm>
            <a:off x="5343848" y="98013"/>
            <a:ext cx="1687700" cy="1266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a:t>Spatial Analysis</a:t>
            </a:r>
            <a:endParaRPr sz="1820"/>
          </a:p>
        </p:txBody>
      </p:sp>
      <p:pic>
        <p:nvPicPr>
          <p:cNvPr id="80" name="Google Shape;80;p16"/>
          <p:cNvPicPr preferRelativeResize="0"/>
          <p:nvPr/>
        </p:nvPicPr>
        <p:blipFill>
          <a:blip r:embed="rId3">
            <a:alphaModFix/>
          </a:blip>
          <a:stretch>
            <a:fillRect/>
          </a:stretch>
        </p:blipFill>
        <p:spPr>
          <a:xfrm>
            <a:off x="387900" y="1227350"/>
            <a:ext cx="5610803" cy="3169775"/>
          </a:xfrm>
          <a:prstGeom prst="rect">
            <a:avLst/>
          </a:prstGeom>
          <a:noFill/>
          <a:ln>
            <a:noFill/>
          </a:ln>
        </p:spPr>
      </p:pic>
      <p:sp>
        <p:nvSpPr>
          <p:cNvPr id="81" name="Google Shape;81;p16"/>
          <p:cNvSpPr txBox="1">
            <a:spLocks noGrp="1"/>
          </p:cNvSpPr>
          <p:nvPr>
            <p:ph type="title"/>
          </p:nvPr>
        </p:nvSpPr>
        <p:spPr>
          <a:xfrm>
            <a:off x="311700" y="7761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637" b="1">
                <a:solidFill>
                  <a:srgbClr val="1CD760"/>
                </a:solidFill>
              </a:rPr>
              <a:t>Spatial distribution of Bad Bunny’s Popularity by country</a:t>
            </a:r>
            <a:endParaRPr sz="1637" b="1">
              <a:solidFill>
                <a:srgbClr val="1CD760"/>
              </a:solidFill>
            </a:endParaRPr>
          </a:p>
          <a:p>
            <a:pPr marL="0" lvl="0" indent="0" algn="l" rtl="0">
              <a:spcBef>
                <a:spcPts val="0"/>
              </a:spcBef>
              <a:spcAft>
                <a:spcPts val="0"/>
              </a:spcAft>
              <a:buSzPts val="891"/>
              <a:buNone/>
            </a:pPr>
            <a:endParaRPr sz="1637" b="1">
              <a:solidFill>
                <a:srgbClr val="1CD760"/>
              </a:solidFill>
            </a:endParaRPr>
          </a:p>
        </p:txBody>
      </p:sp>
      <p:sp>
        <p:nvSpPr>
          <p:cNvPr id="82" name="Google Shape;82;p16"/>
          <p:cNvSpPr txBox="1"/>
          <p:nvPr/>
        </p:nvSpPr>
        <p:spPr>
          <a:xfrm>
            <a:off x="317200" y="4397125"/>
            <a:ext cx="8591400" cy="726000"/>
          </a:xfrm>
          <a:prstGeom prst="rect">
            <a:avLst/>
          </a:prstGeom>
          <a:noFill/>
          <a:ln>
            <a:noFill/>
          </a:ln>
        </p:spPr>
        <p:txBody>
          <a:bodyPr spcFirstLastPara="1" wrap="square" lIns="91425" tIns="91425" rIns="91425" bIns="91425" anchor="t" anchorCtr="0">
            <a:spAutoFit/>
          </a:bodyPr>
          <a:lstStyle/>
          <a:p>
            <a:pPr marL="0" marR="101600" lvl="0" indent="0" algn="l" rtl="0">
              <a:lnSpc>
                <a:spcPct val="115000"/>
              </a:lnSpc>
              <a:spcBef>
                <a:spcPts val="0"/>
              </a:spcBef>
              <a:spcAft>
                <a:spcPts val="0"/>
              </a:spcAft>
              <a:buClr>
                <a:schemeClr val="dk1"/>
              </a:buClr>
              <a:buSzPts val="1100"/>
              <a:buFont typeface="Arial"/>
              <a:buNone/>
            </a:pPr>
            <a:r>
              <a:rPr lang="en" sz="1050">
                <a:solidFill>
                  <a:srgbClr val="1F1F1F"/>
                </a:solidFill>
                <a:highlight>
                  <a:srgbClr val="FFFFFF"/>
                </a:highlight>
              </a:rPr>
              <a:t>Popularity by region (from Google Trends)</a:t>
            </a:r>
            <a:endParaRPr sz="1050">
              <a:solidFill>
                <a:srgbClr val="1F1F1F"/>
              </a:solidFill>
              <a:highlight>
                <a:srgbClr val="FFFFFF"/>
              </a:highlight>
            </a:endParaRPr>
          </a:p>
          <a:p>
            <a:pPr marL="0" lvl="0" indent="0" algn="l" rtl="0">
              <a:lnSpc>
                <a:spcPct val="115000"/>
              </a:lnSpc>
              <a:spcBef>
                <a:spcPts val="0"/>
              </a:spcBef>
              <a:spcAft>
                <a:spcPts val="0"/>
              </a:spcAft>
              <a:buNone/>
            </a:pPr>
            <a:r>
              <a:rPr lang="en" sz="700" u="sng">
                <a:solidFill>
                  <a:srgbClr val="757575"/>
                </a:solidFill>
                <a:highlight>
                  <a:srgbClr val="FFFFFF"/>
                </a:highlight>
              </a:rPr>
              <a:t>See in which location your term was most popular during the specified time frame</a:t>
            </a:r>
            <a:r>
              <a:rPr lang="en" sz="700">
                <a:solidFill>
                  <a:srgbClr val="757575"/>
                </a:solidFill>
                <a:highlight>
                  <a:srgbClr val="FFFFFF"/>
                </a:highlight>
              </a:rPr>
              <a:t>. Values are calculated on a scale from 0 to 100, where 100 is the location with the most popularity as a fraction of total searches in that location. </a:t>
            </a:r>
            <a:r>
              <a:rPr lang="en" sz="700" u="sng">
                <a:solidFill>
                  <a:srgbClr val="757575"/>
                </a:solidFill>
                <a:highlight>
                  <a:srgbClr val="FFFFFF"/>
                </a:highlight>
              </a:rPr>
              <a:t>A higher value means a higher proportion of all queries, not a higher absolute query count.</a:t>
            </a:r>
            <a:r>
              <a:rPr lang="en" sz="700">
                <a:solidFill>
                  <a:srgbClr val="757575"/>
                </a:solidFill>
                <a:highlight>
                  <a:srgbClr val="FFFFFF"/>
                </a:highlight>
              </a:rPr>
              <a:t> So a tiny country where 80% of the queries are for 'bananas' will get twice the score of a giant country where only 40% of the queries are for 'bananas'.</a:t>
            </a:r>
            <a:endParaRPr sz="1000"/>
          </a:p>
        </p:txBody>
      </p:sp>
      <p:pic>
        <p:nvPicPr>
          <p:cNvPr id="83" name="Google Shape;83;p16"/>
          <p:cNvPicPr preferRelativeResize="0"/>
          <p:nvPr/>
        </p:nvPicPr>
        <p:blipFill>
          <a:blip r:embed="rId4">
            <a:alphaModFix/>
          </a:blip>
          <a:stretch>
            <a:fillRect/>
          </a:stretch>
        </p:blipFill>
        <p:spPr>
          <a:xfrm>
            <a:off x="6146700" y="816037"/>
            <a:ext cx="2387375" cy="3581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a:t>API Data Retrieval </a:t>
            </a:r>
            <a:endParaRPr sz="1820"/>
          </a:p>
        </p:txBody>
      </p:sp>
      <p:sp>
        <p:nvSpPr>
          <p:cNvPr id="89" name="Google Shape;89;p17"/>
          <p:cNvSpPr txBox="1">
            <a:spLocks noGrp="1"/>
          </p:cNvSpPr>
          <p:nvPr>
            <p:ph type="title"/>
          </p:nvPr>
        </p:nvSpPr>
        <p:spPr>
          <a:xfrm>
            <a:off x="311700" y="776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b="1">
                <a:solidFill>
                  <a:srgbClr val="1CD760"/>
                </a:solidFill>
              </a:rPr>
              <a:t>Sound Feature Data</a:t>
            </a:r>
            <a:endParaRPr sz="1820" b="1">
              <a:solidFill>
                <a:srgbClr val="1CD760"/>
              </a:solidFill>
            </a:endParaRPr>
          </a:p>
        </p:txBody>
      </p:sp>
      <p:pic>
        <p:nvPicPr>
          <p:cNvPr id="90" name="Google Shape;90;p17"/>
          <p:cNvPicPr preferRelativeResize="0"/>
          <p:nvPr/>
        </p:nvPicPr>
        <p:blipFill>
          <a:blip r:embed="rId3">
            <a:alphaModFix/>
          </a:blip>
          <a:stretch>
            <a:fillRect/>
          </a:stretch>
        </p:blipFill>
        <p:spPr>
          <a:xfrm>
            <a:off x="0" y="1496800"/>
            <a:ext cx="5119219" cy="3395775"/>
          </a:xfrm>
          <a:prstGeom prst="rect">
            <a:avLst/>
          </a:prstGeom>
          <a:noFill/>
          <a:ln>
            <a:noFill/>
          </a:ln>
        </p:spPr>
      </p:pic>
      <p:pic>
        <p:nvPicPr>
          <p:cNvPr id="91" name="Google Shape;91;p17"/>
          <p:cNvPicPr preferRelativeResize="0"/>
          <p:nvPr/>
        </p:nvPicPr>
        <p:blipFill>
          <a:blip r:embed="rId4">
            <a:alphaModFix/>
          </a:blip>
          <a:stretch>
            <a:fillRect/>
          </a:stretch>
        </p:blipFill>
        <p:spPr>
          <a:xfrm>
            <a:off x="5367975" y="76200"/>
            <a:ext cx="3407800" cy="2751223"/>
          </a:xfrm>
          <a:prstGeom prst="rect">
            <a:avLst/>
          </a:prstGeom>
          <a:noFill/>
          <a:ln>
            <a:noFill/>
          </a:ln>
        </p:spPr>
      </p:pic>
      <p:pic>
        <p:nvPicPr>
          <p:cNvPr id="92" name="Google Shape;92;p17"/>
          <p:cNvPicPr preferRelativeResize="0"/>
          <p:nvPr/>
        </p:nvPicPr>
        <p:blipFill>
          <a:blip r:embed="rId5">
            <a:alphaModFix/>
          </a:blip>
          <a:stretch>
            <a:fillRect/>
          </a:stretch>
        </p:blipFill>
        <p:spPr>
          <a:xfrm>
            <a:off x="5344844" y="2979823"/>
            <a:ext cx="3454046" cy="20112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a:t>Textual Analysis</a:t>
            </a:r>
            <a:endParaRPr sz="1820"/>
          </a:p>
        </p:txBody>
      </p:sp>
      <p:sp>
        <p:nvSpPr>
          <p:cNvPr id="98" name="Google Shape;98;p18"/>
          <p:cNvSpPr txBox="1">
            <a:spLocks noGrp="1"/>
          </p:cNvSpPr>
          <p:nvPr>
            <p:ph type="title"/>
          </p:nvPr>
        </p:nvSpPr>
        <p:spPr>
          <a:xfrm>
            <a:off x="311700" y="776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b="1">
                <a:solidFill>
                  <a:srgbClr val="1CD760"/>
                </a:solidFill>
              </a:rPr>
              <a:t>Descriptive Analysis of Lyrics</a:t>
            </a:r>
            <a:endParaRPr sz="1820" b="1">
              <a:solidFill>
                <a:srgbClr val="1CD760"/>
              </a:solidFill>
            </a:endParaRPr>
          </a:p>
        </p:txBody>
      </p:sp>
      <p:pic>
        <p:nvPicPr>
          <p:cNvPr id="99" name="Google Shape;99;p18"/>
          <p:cNvPicPr preferRelativeResize="0"/>
          <p:nvPr/>
        </p:nvPicPr>
        <p:blipFill>
          <a:blip r:embed="rId3">
            <a:alphaModFix/>
          </a:blip>
          <a:stretch>
            <a:fillRect/>
          </a:stretch>
        </p:blipFill>
        <p:spPr>
          <a:xfrm>
            <a:off x="42575" y="1485111"/>
            <a:ext cx="3905300" cy="2975164"/>
          </a:xfrm>
          <a:prstGeom prst="rect">
            <a:avLst/>
          </a:prstGeom>
          <a:noFill/>
          <a:ln>
            <a:noFill/>
          </a:ln>
        </p:spPr>
      </p:pic>
      <p:pic>
        <p:nvPicPr>
          <p:cNvPr id="100" name="Google Shape;100;p18"/>
          <p:cNvPicPr preferRelativeResize="0"/>
          <p:nvPr/>
        </p:nvPicPr>
        <p:blipFill>
          <a:blip r:embed="rId4">
            <a:alphaModFix/>
          </a:blip>
          <a:stretch>
            <a:fillRect/>
          </a:stretch>
        </p:blipFill>
        <p:spPr>
          <a:xfrm>
            <a:off x="5052300" y="102151"/>
            <a:ext cx="3063475" cy="3012075"/>
          </a:xfrm>
          <a:prstGeom prst="rect">
            <a:avLst/>
          </a:prstGeom>
          <a:noFill/>
          <a:ln>
            <a:noFill/>
          </a:ln>
        </p:spPr>
      </p:pic>
      <p:pic>
        <p:nvPicPr>
          <p:cNvPr id="101" name="Google Shape;101;p18"/>
          <p:cNvPicPr preferRelativeResize="0"/>
          <p:nvPr/>
        </p:nvPicPr>
        <p:blipFill>
          <a:blip r:embed="rId5">
            <a:alphaModFix/>
          </a:blip>
          <a:stretch>
            <a:fillRect/>
          </a:stretch>
        </p:blipFill>
        <p:spPr>
          <a:xfrm>
            <a:off x="3947875" y="3100219"/>
            <a:ext cx="5272325" cy="208883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a:t>Textual Analysis</a:t>
            </a:r>
            <a:endParaRPr sz="1820"/>
          </a:p>
        </p:txBody>
      </p:sp>
      <p:sp>
        <p:nvSpPr>
          <p:cNvPr id="107" name="Google Shape;107;p19"/>
          <p:cNvSpPr txBox="1">
            <a:spLocks noGrp="1"/>
          </p:cNvSpPr>
          <p:nvPr>
            <p:ph type="title"/>
          </p:nvPr>
        </p:nvSpPr>
        <p:spPr>
          <a:xfrm>
            <a:off x="311700" y="776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b="1">
                <a:solidFill>
                  <a:srgbClr val="1CD760"/>
                </a:solidFill>
              </a:rPr>
              <a:t>Sentiment Analysis</a:t>
            </a:r>
            <a:endParaRPr sz="1820" b="1">
              <a:solidFill>
                <a:srgbClr val="1CD760"/>
              </a:solidFill>
            </a:endParaRPr>
          </a:p>
        </p:txBody>
      </p:sp>
      <p:pic>
        <p:nvPicPr>
          <p:cNvPr id="108" name="Google Shape;108;p19"/>
          <p:cNvPicPr preferRelativeResize="0"/>
          <p:nvPr/>
        </p:nvPicPr>
        <p:blipFill>
          <a:blip r:embed="rId3">
            <a:alphaModFix/>
          </a:blip>
          <a:stretch>
            <a:fillRect/>
          </a:stretch>
        </p:blipFill>
        <p:spPr>
          <a:xfrm>
            <a:off x="597925" y="1246275"/>
            <a:ext cx="2459149" cy="1325463"/>
          </a:xfrm>
          <a:prstGeom prst="rect">
            <a:avLst/>
          </a:prstGeom>
          <a:noFill/>
          <a:ln>
            <a:noFill/>
          </a:ln>
        </p:spPr>
      </p:pic>
      <p:pic>
        <p:nvPicPr>
          <p:cNvPr id="109" name="Google Shape;109;p19"/>
          <p:cNvPicPr preferRelativeResize="0"/>
          <p:nvPr/>
        </p:nvPicPr>
        <p:blipFill>
          <a:blip r:embed="rId4">
            <a:alphaModFix/>
          </a:blip>
          <a:stretch>
            <a:fillRect/>
          </a:stretch>
        </p:blipFill>
        <p:spPr>
          <a:xfrm>
            <a:off x="744525" y="2662887"/>
            <a:ext cx="2243875" cy="2480625"/>
          </a:xfrm>
          <a:prstGeom prst="rect">
            <a:avLst/>
          </a:prstGeom>
          <a:noFill/>
          <a:ln>
            <a:noFill/>
          </a:ln>
        </p:spPr>
      </p:pic>
      <p:pic>
        <p:nvPicPr>
          <p:cNvPr id="110" name="Google Shape;110;p19"/>
          <p:cNvPicPr preferRelativeResize="0"/>
          <p:nvPr/>
        </p:nvPicPr>
        <p:blipFill>
          <a:blip r:embed="rId5">
            <a:alphaModFix/>
          </a:blip>
          <a:stretch>
            <a:fillRect/>
          </a:stretch>
        </p:blipFill>
        <p:spPr>
          <a:xfrm>
            <a:off x="3522025" y="147500"/>
            <a:ext cx="3591976" cy="2562925"/>
          </a:xfrm>
          <a:prstGeom prst="rect">
            <a:avLst/>
          </a:prstGeom>
          <a:noFill/>
          <a:ln>
            <a:noFill/>
          </a:ln>
        </p:spPr>
      </p:pic>
      <p:pic>
        <p:nvPicPr>
          <p:cNvPr id="111" name="Google Shape;111;p19"/>
          <p:cNvPicPr preferRelativeResize="0"/>
          <p:nvPr/>
        </p:nvPicPr>
        <p:blipFill>
          <a:blip r:embed="rId6">
            <a:alphaModFix/>
          </a:blip>
          <a:stretch>
            <a:fillRect/>
          </a:stretch>
        </p:blipFill>
        <p:spPr>
          <a:xfrm>
            <a:off x="5876684" y="2662875"/>
            <a:ext cx="3146266" cy="24806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0"/>
          <p:cNvSpPr txBox="1">
            <a:spLocks noGrp="1"/>
          </p:cNvSpPr>
          <p:nvPr>
            <p:ph type="title"/>
          </p:nvPr>
        </p:nvSpPr>
        <p:spPr>
          <a:xfrm>
            <a:off x="311700" y="1988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Bad Bunny’s similarity circle</a:t>
            </a:r>
            <a:endParaRPr/>
          </a:p>
        </p:txBody>
      </p:sp>
      <p:sp>
        <p:nvSpPr>
          <p:cNvPr id="117" name="Google Shape;117;p20"/>
          <p:cNvSpPr txBox="1">
            <a:spLocks noGrp="1"/>
          </p:cNvSpPr>
          <p:nvPr>
            <p:ph type="title"/>
          </p:nvPr>
        </p:nvSpPr>
        <p:spPr>
          <a:xfrm>
            <a:off x="451550" y="6704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088"/>
              <a:t>Network of artists similar by one or two degrees to Bad Bunny: </a:t>
            </a:r>
            <a:endParaRPr sz="1088"/>
          </a:p>
          <a:p>
            <a:pPr marL="0" lvl="0" indent="0" algn="l" rtl="0">
              <a:spcBef>
                <a:spcPts val="0"/>
              </a:spcBef>
              <a:spcAft>
                <a:spcPts val="0"/>
              </a:spcAft>
              <a:buSzPts val="891"/>
              <a:buNone/>
            </a:pPr>
            <a:r>
              <a:rPr lang="en" sz="1088"/>
              <a:t>72 unique artists</a:t>
            </a:r>
            <a:endParaRPr sz="1088"/>
          </a:p>
          <a:p>
            <a:pPr marL="0" lvl="0" indent="0" algn="l" rtl="0">
              <a:spcBef>
                <a:spcPts val="0"/>
              </a:spcBef>
              <a:spcAft>
                <a:spcPts val="0"/>
              </a:spcAft>
              <a:buSzPts val="891"/>
              <a:buNone/>
            </a:pPr>
            <a:r>
              <a:rPr lang="en" sz="1088"/>
              <a:t>352 edges </a:t>
            </a:r>
            <a:endParaRPr sz="1088"/>
          </a:p>
          <a:p>
            <a:pPr marL="0" lvl="0" indent="0" algn="l" rtl="0">
              <a:spcBef>
                <a:spcPts val="0"/>
              </a:spcBef>
              <a:spcAft>
                <a:spcPts val="0"/>
              </a:spcAft>
              <a:buSzPts val="891"/>
              <a:buNone/>
            </a:pPr>
            <a:endParaRPr sz="1088"/>
          </a:p>
          <a:p>
            <a:pPr marL="0" lvl="0" indent="0" algn="l" rtl="0">
              <a:spcBef>
                <a:spcPts val="0"/>
              </a:spcBef>
              <a:spcAft>
                <a:spcPts val="0"/>
              </a:spcAft>
              <a:buSzPts val="891"/>
              <a:buNone/>
            </a:pPr>
            <a:r>
              <a:rPr lang="en" sz="1088"/>
              <a:t>Undirected, connected graph</a:t>
            </a:r>
            <a:endParaRPr sz="1088"/>
          </a:p>
          <a:p>
            <a:pPr marL="0" lvl="0" indent="0" algn="l" rtl="0">
              <a:spcBef>
                <a:spcPts val="0"/>
              </a:spcBef>
              <a:spcAft>
                <a:spcPts val="0"/>
              </a:spcAft>
              <a:buSzPts val="891"/>
              <a:buNone/>
            </a:pPr>
            <a:endParaRPr sz="1088"/>
          </a:p>
          <a:p>
            <a:pPr marL="0" lvl="0" indent="0" algn="l" rtl="0">
              <a:spcBef>
                <a:spcPts val="0"/>
              </a:spcBef>
              <a:spcAft>
                <a:spcPts val="0"/>
              </a:spcAft>
              <a:buSzPts val="891"/>
              <a:buNone/>
            </a:pPr>
            <a:r>
              <a:rPr lang="en" sz="1088"/>
              <a:t>Data preparation:  Spotify data on similarity: 2 degrees</a:t>
            </a:r>
            <a:endParaRPr sz="1088"/>
          </a:p>
          <a:p>
            <a:pPr marL="0" lvl="0" indent="0" algn="l" rtl="0">
              <a:spcBef>
                <a:spcPts val="0"/>
              </a:spcBef>
              <a:spcAft>
                <a:spcPts val="0"/>
              </a:spcAft>
              <a:buSzPts val="891"/>
              <a:buNone/>
            </a:pPr>
            <a:r>
              <a:rPr lang="en" sz="1088"/>
              <a:t>First level: 20 artists related to Bad Bunny</a:t>
            </a:r>
            <a:endParaRPr sz="1088"/>
          </a:p>
          <a:p>
            <a:pPr marL="0" lvl="0" indent="0" algn="l" rtl="0">
              <a:spcBef>
                <a:spcPts val="0"/>
              </a:spcBef>
              <a:spcAft>
                <a:spcPts val="0"/>
              </a:spcAft>
              <a:buSzPts val="891"/>
              <a:buNone/>
            </a:pPr>
            <a:r>
              <a:rPr lang="en" sz="1088"/>
              <a:t>Second level: 20 Artists related to each of the 20 artists</a:t>
            </a:r>
            <a:endParaRPr sz="1088"/>
          </a:p>
          <a:p>
            <a:pPr marL="0" lvl="0" indent="0" algn="l" rtl="0">
              <a:spcBef>
                <a:spcPts val="0"/>
              </a:spcBef>
              <a:spcAft>
                <a:spcPts val="0"/>
              </a:spcAft>
              <a:buSzPts val="891"/>
              <a:buNone/>
            </a:pPr>
            <a:endParaRPr sz="1088"/>
          </a:p>
          <a:p>
            <a:pPr marL="0" lvl="0" indent="0" algn="l" rtl="0">
              <a:spcBef>
                <a:spcPts val="0"/>
              </a:spcBef>
              <a:spcAft>
                <a:spcPts val="0"/>
              </a:spcAft>
              <a:buSzPts val="891"/>
              <a:buNone/>
            </a:pPr>
            <a:endParaRPr sz="1088"/>
          </a:p>
          <a:p>
            <a:pPr marL="0" lvl="0" indent="0" algn="l" rtl="0">
              <a:spcBef>
                <a:spcPts val="0"/>
              </a:spcBef>
              <a:spcAft>
                <a:spcPts val="0"/>
              </a:spcAft>
              <a:buSzPts val="891"/>
              <a:buNone/>
            </a:pPr>
            <a:endParaRPr sz="1088"/>
          </a:p>
          <a:p>
            <a:pPr marL="0" lvl="0" indent="0" algn="l" rtl="0">
              <a:spcBef>
                <a:spcPts val="0"/>
              </a:spcBef>
              <a:spcAft>
                <a:spcPts val="0"/>
              </a:spcAft>
              <a:buSzPts val="891"/>
              <a:buNone/>
            </a:pPr>
            <a:endParaRPr sz="1088"/>
          </a:p>
          <a:p>
            <a:pPr marL="0" lvl="0" indent="0" algn="l" rtl="0">
              <a:spcBef>
                <a:spcPts val="0"/>
              </a:spcBef>
              <a:spcAft>
                <a:spcPts val="0"/>
              </a:spcAft>
              <a:buSzPts val="891"/>
              <a:buNone/>
            </a:pPr>
            <a:endParaRPr sz="1088"/>
          </a:p>
          <a:p>
            <a:pPr marL="0" lvl="0" indent="0" algn="l" rtl="0">
              <a:spcBef>
                <a:spcPts val="0"/>
              </a:spcBef>
              <a:spcAft>
                <a:spcPts val="0"/>
              </a:spcAft>
              <a:buSzPts val="891"/>
              <a:buNone/>
            </a:pPr>
            <a:endParaRPr sz="1088"/>
          </a:p>
          <a:p>
            <a:pPr marL="0" lvl="0" indent="0" algn="l" rtl="0">
              <a:spcBef>
                <a:spcPts val="0"/>
              </a:spcBef>
              <a:spcAft>
                <a:spcPts val="0"/>
              </a:spcAft>
              <a:buSzPts val="891"/>
              <a:buNone/>
            </a:pPr>
            <a:endParaRPr sz="1088"/>
          </a:p>
          <a:p>
            <a:pPr marL="0" lvl="0" indent="0" algn="l" rtl="0">
              <a:spcBef>
                <a:spcPts val="0"/>
              </a:spcBef>
              <a:spcAft>
                <a:spcPts val="0"/>
              </a:spcAft>
              <a:buSzPts val="891"/>
              <a:buNone/>
            </a:pPr>
            <a:endParaRPr sz="1088"/>
          </a:p>
          <a:p>
            <a:pPr marL="0" lvl="0" indent="0" algn="l" rtl="0">
              <a:spcBef>
                <a:spcPts val="0"/>
              </a:spcBef>
              <a:spcAft>
                <a:spcPts val="0"/>
              </a:spcAft>
              <a:buSzPts val="891"/>
              <a:buNone/>
            </a:pPr>
            <a:endParaRPr sz="1088"/>
          </a:p>
          <a:p>
            <a:pPr marL="0" lvl="0" indent="0" algn="l" rtl="0">
              <a:spcBef>
                <a:spcPts val="0"/>
              </a:spcBef>
              <a:spcAft>
                <a:spcPts val="0"/>
              </a:spcAft>
              <a:buSzPts val="891"/>
              <a:buNone/>
            </a:pPr>
            <a:endParaRPr sz="1088"/>
          </a:p>
          <a:p>
            <a:pPr marL="0" lvl="0" indent="0" algn="l" rtl="0">
              <a:spcBef>
                <a:spcPts val="0"/>
              </a:spcBef>
              <a:spcAft>
                <a:spcPts val="0"/>
              </a:spcAft>
              <a:buSzPts val="891"/>
              <a:buNone/>
            </a:pPr>
            <a:endParaRPr sz="1088"/>
          </a:p>
          <a:p>
            <a:pPr marL="0" lvl="0" indent="0" algn="l" rtl="0">
              <a:spcBef>
                <a:spcPts val="0"/>
              </a:spcBef>
              <a:spcAft>
                <a:spcPts val="0"/>
              </a:spcAft>
              <a:buSzPts val="891"/>
              <a:buNone/>
            </a:pPr>
            <a:endParaRPr sz="1088"/>
          </a:p>
          <a:p>
            <a:pPr marL="0" lvl="0" indent="0" algn="l" rtl="0">
              <a:spcBef>
                <a:spcPts val="0"/>
              </a:spcBef>
              <a:spcAft>
                <a:spcPts val="0"/>
              </a:spcAft>
              <a:buSzPts val="891"/>
              <a:buNone/>
            </a:pPr>
            <a:endParaRPr sz="1088"/>
          </a:p>
          <a:p>
            <a:pPr marL="0" lvl="0" indent="0" algn="l" rtl="0">
              <a:spcBef>
                <a:spcPts val="0"/>
              </a:spcBef>
              <a:spcAft>
                <a:spcPts val="0"/>
              </a:spcAft>
              <a:buSzPts val="891"/>
              <a:buNone/>
            </a:pPr>
            <a:endParaRPr sz="1088"/>
          </a:p>
          <a:p>
            <a:pPr marL="0" lvl="0" indent="0" algn="l" rtl="0">
              <a:spcBef>
                <a:spcPts val="0"/>
              </a:spcBef>
              <a:spcAft>
                <a:spcPts val="0"/>
              </a:spcAft>
              <a:buSzPts val="891"/>
              <a:buNone/>
            </a:pPr>
            <a:endParaRPr sz="1088"/>
          </a:p>
          <a:p>
            <a:pPr marL="0" lvl="0" indent="0" algn="l" rtl="0">
              <a:spcBef>
                <a:spcPts val="0"/>
              </a:spcBef>
              <a:spcAft>
                <a:spcPts val="0"/>
              </a:spcAft>
              <a:buSzPts val="891"/>
              <a:buNone/>
            </a:pPr>
            <a:endParaRPr sz="1088"/>
          </a:p>
          <a:p>
            <a:pPr marL="0" lvl="0" indent="0" algn="l" rtl="0">
              <a:spcBef>
                <a:spcPts val="0"/>
              </a:spcBef>
              <a:spcAft>
                <a:spcPts val="0"/>
              </a:spcAft>
              <a:buSzPts val="891"/>
              <a:buNone/>
            </a:pPr>
            <a:endParaRPr sz="1088"/>
          </a:p>
        </p:txBody>
      </p:sp>
      <p:pic>
        <p:nvPicPr>
          <p:cNvPr id="118" name="Google Shape;118;p20"/>
          <p:cNvPicPr preferRelativeResize="0"/>
          <p:nvPr/>
        </p:nvPicPr>
        <p:blipFill>
          <a:blip r:embed="rId3">
            <a:alphaModFix/>
          </a:blip>
          <a:stretch>
            <a:fillRect/>
          </a:stretch>
        </p:blipFill>
        <p:spPr>
          <a:xfrm>
            <a:off x="5990025" y="299650"/>
            <a:ext cx="2457675" cy="2154424"/>
          </a:xfrm>
          <a:prstGeom prst="rect">
            <a:avLst/>
          </a:prstGeom>
          <a:noFill/>
          <a:ln>
            <a:noFill/>
          </a:ln>
        </p:spPr>
      </p:pic>
      <p:pic>
        <p:nvPicPr>
          <p:cNvPr id="119" name="Google Shape;119;p20"/>
          <p:cNvPicPr preferRelativeResize="0"/>
          <p:nvPr/>
        </p:nvPicPr>
        <p:blipFill>
          <a:blip r:embed="rId4">
            <a:alphaModFix/>
          </a:blip>
          <a:stretch>
            <a:fillRect/>
          </a:stretch>
        </p:blipFill>
        <p:spPr>
          <a:xfrm>
            <a:off x="5990025" y="2490100"/>
            <a:ext cx="2457675" cy="2129775"/>
          </a:xfrm>
          <a:prstGeom prst="rect">
            <a:avLst/>
          </a:prstGeom>
          <a:noFill/>
          <a:ln>
            <a:noFill/>
          </a:ln>
        </p:spPr>
      </p:pic>
      <p:pic>
        <p:nvPicPr>
          <p:cNvPr id="120" name="Google Shape;120;p20"/>
          <p:cNvPicPr preferRelativeResize="0"/>
          <p:nvPr/>
        </p:nvPicPr>
        <p:blipFill>
          <a:blip r:embed="rId5">
            <a:alphaModFix/>
          </a:blip>
          <a:stretch>
            <a:fillRect/>
          </a:stretch>
        </p:blipFill>
        <p:spPr>
          <a:xfrm>
            <a:off x="1462875" y="2584500"/>
            <a:ext cx="4355774" cy="1941000"/>
          </a:xfrm>
          <a:prstGeom prst="rect">
            <a:avLst/>
          </a:prstGeom>
          <a:noFill/>
          <a:ln>
            <a:noFill/>
          </a:ln>
        </p:spPr>
      </p:pic>
      <p:pic>
        <p:nvPicPr>
          <p:cNvPr id="121" name="Google Shape;121;p20"/>
          <p:cNvPicPr preferRelativeResize="0"/>
          <p:nvPr/>
        </p:nvPicPr>
        <p:blipFill>
          <a:blip r:embed="rId6">
            <a:alphaModFix/>
          </a:blip>
          <a:stretch>
            <a:fillRect/>
          </a:stretch>
        </p:blipFill>
        <p:spPr>
          <a:xfrm>
            <a:off x="311696" y="2584488"/>
            <a:ext cx="1417479" cy="1941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1"/>
          <p:cNvSpPr txBox="1">
            <a:spLocks noGrp="1"/>
          </p:cNvSpPr>
          <p:nvPr>
            <p:ph type="title"/>
          </p:nvPr>
        </p:nvSpPr>
        <p:spPr>
          <a:xfrm>
            <a:off x="311700" y="1988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Bad Bunny’s similarity circle</a:t>
            </a:r>
            <a:endParaRPr/>
          </a:p>
        </p:txBody>
      </p:sp>
      <p:pic>
        <p:nvPicPr>
          <p:cNvPr id="127" name="Google Shape;127;p21"/>
          <p:cNvPicPr preferRelativeResize="0"/>
          <p:nvPr/>
        </p:nvPicPr>
        <p:blipFill rotWithShape="1">
          <a:blip r:embed="rId3">
            <a:alphaModFix/>
          </a:blip>
          <a:srcRect t="1380"/>
          <a:stretch/>
        </p:blipFill>
        <p:spPr>
          <a:xfrm>
            <a:off x="4774000" y="1346489"/>
            <a:ext cx="4058299" cy="3503086"/>
          </a:xfrm>
          <a:prstGeom prst="rect">
            <a:avLst/>
          </a:prstGeom>
          <a:noFill/>
          <a:ln>
            <a:noFill/>
          </a:ln>
        </p:spPr>
      </p:pic>
      <p:pic>
        <p:nvPicPr>
          <p:cNvPr id="128" name="Google Shape;128;p21"/>
          <p:cNvPicPr preferRelativeResize="0"/>
          <p:nvPr/>
        </p:nvPicPr>
        <p:blipFill>
          <a:blip r:embed="rId4">
            <a:alphaModFix/>
          </a:blip>
          <a:stretch>
            <a:fillRect/>
          </a:stretch>
        </p:blipFill>
        <p:spPr>
          <a:xfrm>
            <a:off x="451550" y="1243100"/>
            <a:ext cx="4178086" cy="3620325"/>
          </a:xfrm>
          <a:prstGeom prst="rect">
            <a:avLst/>
          </a:prstGeom>
          <a:noFill/>
          <a:ln>
            <a:noFill/>
          </a:ln>
        </p:spPr>
      </p:pic>
      <p:sp>
        <p:nvSpPr>
          <p:cNvPr id="129" name="Google Shape;129;p21"/>
          <p:cNvSpPr txBox="1"/>
          <p:nvPr/>
        </p:nvSpPr>
        <p:spPr>
          <a:xfrm>
            <a:off x="557950" y="1436450"/>
            <a:ext cx="290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Two degrees</a:t>
            </a:r>
            <a:endParaRPr/>
          </a:p>
        </p:txBody>
      </p:sp>
      <p:sp>
        <p:nvSpPr>
          <p:cNvPr id="130" name="Google Shape;130;p21"/>
          <p:cNvSpPr txBox="1"/>
          <p:nvPr/>
        </p:nvSpPr>
        <p:spPr>
          <a:xfrm>
            <a:off x="4839100" y="1436450"/>
            <a:ext cx="290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Three degrees</a:t>
            </a:r>
            <a:endParaRPr/>
          </a:p>
        </p:txBody>
      </p:sp>
      <p:sp>
        <p:nvSpPr>
          <p:cNvPr id="131" name="Google Shape;131;p21"/>
          <p:cNvSpPr txBox="1"/>
          <p:nvPr/>
        </p:nvSpPr>
        <p:spPr>
          <a:xfrm>
            <a:off x="4698050" y="796175"/>
            <a:ext cx="4336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What if we add another degree of similar artists?</a:t>
            </a:r>
            <a:endParaRPr/>
          </a:p>
          <a:p>
            <a:pPr marL="0" lvl="0" indent="0" algn="l" rtl="0">
              <a:spcBef>
                <a:spcPts val="0"/>
              </a:spcBef>
              <a:spcAft>
                <a:spcPts val="0"/>
              </a:spcAft>
              <a:buNone/>
            </a:pPr>
            <a:r>
              <a:rPr lang="en"/>
              <a:t>What if we remove the bridges?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805</Words>
  <Application>Microsoft Office PowerPoint</Application>
  <PresentationFormat>Presentación en pantalla (16:9)</PresentationFormat>
  <Paragraphs>79</Paragraphs>
  <Slides>16</Slides>
  <Notes>16</Notes>
  <HiddenSlides>0</HiddenSlides>
  <MMClips>0</MMClips>
  <ScaleCrop>false</ScaleCrop>
  <HeadingPairs>
    <vt:vector size="6" baseType="variant">
      <vt:variant>
        <vt:lpstr>Fuentes usadas</vt:lpstr>
      </vt:variant>
      <vt:variant>
        <vt:i4>1</vt:i4>
      </vt:variant>
      <vt:variant>
        <vt:lpstr>Tema</vt:lpstr>
      </vt:variant>
      <vt:variant>
        <vt:i4>1</vt:i4>
      </vt:variant>
      <vt:variant>
        <vt:lpstr>Títulos de diapositiva</vt:lpstr>
      </vt:variant>
      <vt:variant>
        <vt:i4>16</vt:i4>
      </vt:variant>
    </vt:vector>
  </HeadingPairs>
  <TitlesOfParts>
    <vt:vector size="18" baseType="lpstr">
      <vt:lpstr>Arial</vt:lpstr>
      <vt:lpstr>Simple Light</vt:lpstr>
      <vt:lpstr> Bad  Bunny</vt:lpstr>
      <vt:lpstr>Who is Bad Bunny?</vt:lpstr>
      <vt:lpstr>Methods</vt:lpstr>
      <vt:lpstr>Spatial Analysis</vt:lpstr>
      <vt:lpstr>API Data Retrieval </vt:lpstr>
      <vt:lpstr>Textual Analysis</vt:lpstr>
      <vt:lpstr>Textual Analysis</vt:lpstr>
      <vt:lpstr>Bad Bunny’s similarity circle</vt:lpstr>
      <vt:lpstr>Bad Bunny’s similarity circle</vt:lpstr>
      <vt:lpstr>Bad Bunny’s similarity circle</vt:lpstr>
      <vt:lpstr>Conclusions</vt:lpstr>
      <vt:lpstr>Presentación de PowerPoint</vt:lpstr>
      <vt:lpstr>A sample of Bad Bunny: Tití Me Preguntó</vt:lpstr>
      <vt:lpstr>Bibliography</vt:lpstr>
      <vt:lpstr>Extras</vt:lpstr>
      <vt:lpstr>Textual Analysis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Bad  Bunny</dc:title>
  <dc:creator>Mario</dc:creator>
  <cp:lastModifiedBy>Morales, Mario - (mariomorales)</cp:lastModifiedBy>
  <cp:revision>1</cp:revision>
  <dcterms:modified xsi:type="dcterms:W3CDTF">2023-06-30T13:20:41Z</dcterms:modified>
</cp:coreProperties>
</file>